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96" r:id="rId2"/>
    <p:sldId id="302" r:id="rId3"/>
    <p:sldId id="298" r:id="rId4"/>
    <p:sldId id="303" r:id="rId5"/>
    <p:sldId id="307" r:id="rId6"/>
    <p:sldId id="305" r:id="rId7"/>
    <p:sldId id="306" r:id="rId8"/>
    <p:sldId id="308" r:id="rId9"/>
    <p:sldId id="309" r:id="rId10"/>
    <p:sldId id="310" r:id="rId11"/>
    <p:sldId id="311" r:id="rId12"/>
    <p:sldId id="314" r:id="rId13"/>
    <p:sldId id="313" r:id="rId14"/>
    <p:sldId id="315" r:id="rId15"/>
    <p:sldId id="312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86414" autoAdjust="0"/>
  </p:normalViewPr>
  <p:slideViewPr>
    <p:cSldViewPr snapToGrid="0" snapToObjects="1">
      <p:cViewPr>
        <p:scale>
          <a:sx n="150" d="100"/>
          <a:sy n="150" d="100"/>
        </p:scale>
        <p:origin x="660" y="-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6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8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67744"/>
            <a:ext cx="5651293" cy="1086304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algn="l">
              <a:defRPr sz="88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4261" y="4354048"/>
            <a:ext cx="5651500" cy="704088"/>
          </a:xfrm>
        </p:spPr>
        <p:txBody>
          <a:bodyPr anchor="ctr">
            <a:normAutofit/>
          </a:bodyPr>
          <a:lstStyle>
            <a:lvl1pPr marL="0" indent="0">
              <a:buNone/>
              <a:defRPr sz="2400" b="1" i="0" cap="all" spc="600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B69B4E-3A48-4F14-8C09-ECC8E58C73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3" y="1470025"/>
            <a:ext cx="10904088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3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5002306" y="0"/>
            <a:ext cx="7189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C04996-C3BC-4E03-A361-2BA33F3CA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/>
          <a:lstStyle>
            <a:lvl1pPr>
              <a:lnSpc>
                <a:spcPct val="200000"/>
              </a:lnSpc>
              <a:spcBef>
                <a:spcPts val="1000"/>
              </a:spcBef>
              <a:buClrTx/>
              <a:defRPr/>
            </a:lvl1pPr>
            <a:lvl2pPr>
              <a:lnSpc>
                <a:spcPct val="200000"/>
              </a:lnSpc>
              <a:spcBef>
                <a:spcPts val="1000"/>
              </a:spcBef>
              <a:buClrTx/>
              <a:defRPr/>
            </a:lvl2pPr>
            <a:lvl3pPr>
              <a:lnSpc>
                <a:spcPct val="200000"/>
              </a:lnSpc>
              <a:spcBef>
                <a:spcPts val="1000"/>
              </a:spcBef>
              <a:buClrTx/>
              <a:defRPr/>
            </a:lvl3pPr>
            <a:lvl4pPr>
              <a:lnSpc>
                <a:spcPct val="200000"/>
              </a:lnSpc>
              <a:spcBef>
                <a:spcPts val="1000"/>
              </a:spcBef>
              <a:buClrTx/>
              <a:defRPr/>
            </a:lvl4pPr>
            <a:lvl5pPr>
              <a:lnSpc>
                <a:spcPct val="200000"/>
              </a:lnSpc>
              <a:spcBef>
                <a:spcPts val="1000"/>
              </a:spcBef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26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9/11/2024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noProof="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+mj-lt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9EB4B-EC9F-404E-A98B-1EA3F6FF11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7A648C0A-27FE-4582-8D3C-7FF280E145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013"/>
            <a:ext cx="5042647" cy="3094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99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pti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noProof="0" smtClean="0"/>
              <a:t>9/11/2024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5840-E92F-4CFE-B3C0-0873B27408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91" cy="2165350"/>
          </a:xfrm>
        </p:spPr>
        <p:txBody>
          <a:bodyPr/>
          <a:lstStyle>
            <a:lvl1pPr marL="0" indent="0">
              <a:lnSpc>
                <a:spcPct val="200000"/>
              </a:lnSpc>
              <a:spcBef>
                <a:spcPts val="19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084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E73A-EC7C-C74F-BDE1-B9AFE6B3713A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E73A-EC7C-C74F-BDE1-B9AFE6B3713A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30" r:id="rId5"/>
    <p:sldLayoutId id="214748372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BB2B7-A83A-4015-92BD-4080BC4F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267744"/>
            <a:ext cx="5651293" cy="1086304"/>
          </a:xfrm>
        </p:spPr>
        <p:txBody>
          <a:bodyPr anchor="ctr">
            <a:normAutofit/>
          </a:bodyPr>
          <a:lstStyle/>
          <a:p>
            <a:r>
              <a:rPr lang="en-US" sz="6800" dirty="0"/>
              <a:t>N-Queens</a:t>
            </a:r>
          </a:p>
        </p:txBody>
      </p:sp>
      <p:pic>
        <p:nvPicPr>
          <p:cNvPr id="14" name="Picture Placeholder 8" descr="Chessboard and pieces">
            <a:extLst>
              <a:ext uri="{FF2B5EF4-FFF2-40B4-BE49-F238E27FC236}">
                <a16:creationId xmlns:a16="http://schemas.microsoft.com/office/drawing/2014/main" id="{4A8F6C91-2FE3-A504-09A6-7CE084A3EC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812" r="27742" b="-1"/>
          <a:stretch/>
        </p:blipFill>
        <p:spPr>
          <a:xfrm>
            <a:off x="5923125" y="10"/>
            <a:ext cx="6268875" cy="685799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 prstMaterial="matte">
            <a:bevelT prst="relaxedInset"/>
            <a:bevelB prst="relaxedInset"/>
          </a:sp3d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62FD93D6-9A0C-8CA8-11C6-E73C716E031C}"/>
              </a:ext>
            </a:extLst>
          </p:cNvPr>
          <p:cNvSpPr txBox="1">
            <a:spLocks/>
          </p:cNvSpPr>
          <p:nvPr/>
        </p:nvSpPr>
        <p:spPr>
          <a:xfrm>
            <a:off x="1108430" y="4227718"/>
            <a:ext cx="5651293" cy="10863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sz="1600" dirty="0"/>
              <a:t>Shlomi Maalumi</a:t>
            </a:r>
          </a:p>
          <a:p>
            <a:r>
              <a:rPr lang="en-US" sz="1600" dirty="0"/>
              <a:t>Oz Mizrahi</a:t>
            </a:r>
          </a:p>
          <a:p>
            <a:r>
              <a:rPr lang="en-US" sz="1600" dirty="0" err="1"/>
              <a:t>Avinoam</a:t>
            </a:r>
            <a:r>
              <a:rPr lang="en-US" sz="1600" dirty="0"/>
              <a:t> </a:t>
            </a:r>
            <a:r>
              <a:rPr lang="en-US" sz="1600" dirty="0" err="1"/>
              <a:t>Nukrai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47F7E-8E84-824A-984D-9D6DA269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942856"/>
            <a:ext cx="8252892" cy="412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42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D51D-FC09-DDCD-2000-E17B54D6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/>
          <a:stretch/>
        </p:blipFill>
        <p:spPr bwMode="auto">
          <a:xfrm>
            <a:off x="195475" y="2942302"/>
            <a:ext cx="5524501" cy="2890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385060" y="1591393"/>
            <a:ext cx="751332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</a:t>
            </a:r>
            <a:r>
              <a:rPr lang="en-US" dirty="0"/>
              <a:t>Performance</a:t>
            </a:r>
            <a:r>
              <a:rPr lang="en-US" sz="3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F9B4-01AF-E997-093B-1FB7AC99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77" y="3003382"/>
            <a:ext cx="5620917" cy="282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3688080" y="1591393"/>
            <a:ext cx="575310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Min conflict |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0248A-5099-FF25-6624-D14E4B9F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14" b="-1897"/>
          <a:stretch/>
        </p:blipFill>
        <p:spPr bwMode="auto">
          <a:xfrm>
            <a:off x="3154680" y="2618066"/>
            <a:ext cx="6286501" cy="3211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18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6" name="Picture 5" descr="A graph of average running steps&#10;&#10;Description automatically generated with medium confidence">
            <a:extLst>
              <a:ext uri="{FF2B5EF4-FFF2-40B4-BE49-F238E27FC236}">
                <a16:creationId xmlns:a16="http://schemas.microsoft.com/office/drawing/2014/main" id="{319B5DC4-096E-0283-8B06-90F8685A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21" y="2613660"/>
            <a:ext cx="5837697" cy="3410380"/>
          </a:xfrm>
          <a:prstGeom prst="rect">
            <a:avLst/>
          </a:prstGeom>
        </p:spPr>
      </p:pic>
      <p:pic>
        <p:nvPicPr>
          <p:cNvPr id="5" name="Picture 4" descr="A graph of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4207ACC4-6764-5B57-A23E-9C299F2C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2613660"/>
            <a:ext cx="4935130" cy="34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2209800" y="1613066"/>
            <a:ext cx="885444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2288DB00-EA4E-0EAF-3824-E72EDE7A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84" y="2458125"/>
            <a:ext cx="6551232" cy="36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Results | Cont.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0F6AB-7AB4-7962-83CE-CAB8021EF98A}"/>
              </a:ext>
            </a:extLst>
          </p:cNvPr>
          <p:cNvSpPr txBox="1">
            <a:spLocks/>
          </p:cNvSpPr>
          <p:nvPr/>
        </p:nvSpPr>
        <p:spPr>
          <a:xfrm>
            <a:off x="1436914" y="1521626"/>
            <a:ext cx="9390743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+mj-cs"/>
              </a:defRPr>
            </a:lvl1pPr>
          </a:lstStyle>
          <a:p>
            <a:pPr>
              <a:defRPr sz="3200"/>
            </a:pPr>
            <a:r>
              <a:rPr lang="en-US" sz="3200" dirty="0"/>
              <a:t>Genetic Algorithm | </a:t>
            </a:r>
            <a:r>
              <a:rPr lang="en-US" dirty="0"/>
              <a:t>Performance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5FB4A-B379-4788-19C4-DC65BEDEB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85" y="2559812"/>
            <a:ext cx="5725885" cy="347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6657-ADDD-554D-0519-DE8AE690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</p:spPr>
        <p:txBody>
          <a:bodyPr anchor="ctr">
            <a:normAutofit/>
          </a:bodyPr>
          <a:lstStyle/>
          <a:p>
            <a:r>
              <a:rPr lang="en-IL" dirty="0"/>
              <a:t>Conclusion</a:t>
            </a:r>
          </a:p>
        </p:txBody>
      </p:sp>
      <p:pic>
        <p:nvPicPr>
          <p:cNvPr id="7" name="Content Placeholder 6" descr="Angle view of circuit shaped like a brain">
            <a:extLst>
              <a:ext uri="{FF2B5EF4-FFF2-40B4-BE49-F238E27FC236}">
                <a16:creationId xmlns:a16="http://schemas.microsoft.com/office/drawing/2014/main" id="{06F8A8AE-84DE-4AD0-A2FF-E097DAE9BB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893" r="15334" b="1"/>
          <a:stretch/>
        </p:blipFill>
        <p:spPr>
          <a:xfrm>
            <a:off x="542925" y="571500"/>
            <a:ext cx="5553075" cy="5715000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9C014-E635-F6D4-E6DD-C7C4957B75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</a:pPr>
            <a:r>
              <a:rPr lang="en-US" sz="1200" dirty="0"/>
              <a:t>The N-Queens problem is a classical puzzle in artificial intelligence and combinatorial optimization.</a:t>
            </a:r>
          </a:p>
          <a:p>
            <a:pPr>
              <a:lnSpc>
                <a:spcPct val="190000"/>
              </a:lnSpc>
            </a:pPr>
            <a:r>
              <a:rPr lang="en-US" sz="1200" dirty="0"/>
              <a:t>The Genetic Algorithm is a search heuristic inspired by natural selection, applied to the N-Queens problem to evolve a population of chessboard configurations towards a solution where no queens threaten each other.</a:t>
            </a:r>
          </a:p>
          <a:p>
            <a:pPr>
              <a:lnSpc>
                <a:spcPct val="190000"/>
              </a:lnSpc>
            </a:pPr>
            <a:r>
              <a:rPr lang="en-US" sz="1200" dirty="0"/>
              <a:t>The Min-Conflict algorithm for solving the N-Queens problem is a local search heuristic that efficiently resolves conflicts in queen placements on an </a:t>
            </a:r>
            <a:r>
              <a:rPr lang="en-US" sz="1200" dirty="0" err="1"/>
              <a:t>NxN</a:t>
            </a:r>
            <a:r>
              <a:rPr lang="en-US" sz="1200" dirty="0"/>
              <a:t> chessboard.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82957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dirty="0"/>
              <a:t>The N-Queens problem is a classical puzzle in artificial intelligence and combinatorial optimization.</a:t>
            </a:r>
          </a:p>
          <a:p>
            <a:r>
              <a:rPr lang="en-US" dirty="0"/>
              <a:t>It involves placing N chess queens on an N×N chessboard such that no two queens threaten each other.</a:t>
            </a:r>
          </a:p>
          <a:p>
            <a:r>
              <a:rPr lang="en-US" dirty="0"/>
              <a:t>In the naïve algorithm for solving the N-Queens problem, there are N</a:t>
            </a:r>
            <a:r>
              <a:rPr lang="en-US" baseline="30000" dirty="0"/>
              <a:t>N</a:t>
            </a:r>
            <a:r>
              <a:rPr lang="en-US" dirty="0"/>
              <a:t> possible configurations, resulting time complexity of O(N!).</a:t>
            </a:r>
          </a:p>
          <a:p>
            <a:r>
              <a:rPr lang="en-US" dirty="0"/>
              <a:t>The N-Queens problem is NP-hard meaning, there is no known polynomial-time algorithm to solve the general case for arbitrary 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Introduction to the N-Queens Problem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9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1037"/>
            <a:ext cx="5798820" cy="583800"/>
          </a:xfrm>
        </p:spPr>
        <p:txBody>
          <a:bodyPr/>
          <a:lstStyle/>
          <a:p>
            <a:r>
              <a:rPr lang="en-US" dirty="0"/>
              <a:t>Genetic Algorithm | Overview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3207E45-A3E4-0E5B-3028-B6BF8BD0F8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324" r="6896"/>
          <a:stretch/>
        </p:blipFill>
        <p:spPr>
          <a:xfrm>
            <a:off x="68580" y="1188637"/>
            <a:ext cx="4946468" cy="4243334"/>
          </a:xfr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2E2322-0BB5-89CF-1403-6025B3B7DDE6}"/>
              </a:ext>
            </a:extLst>
          </p:cNvPr>
          <p:cNvSpPr txBox="1">
            <a:spLocks/>
          </p:cNvSpPr>
          <p:nvPr/>
        </p:nvSpPr>
        <p:spPr>
          <a:xfrm>
            <a:off x="5280660" y="1264836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Genetic Algorithm is a search heuristic inspired by natural selection, applied to the N-Queens problem to evolve a population of chessboard configurations towards a solution where no queens threaten each other. </a:t>
            </a:r>
          </a:p>
          <a:p>
            <a:r>
              <a:rPr lang="en-US" dirty="0"/>
              <a:t>This approach simulates survival of the fittest through genetic operations like crossover and mutation, effectively exploring and improving solutions over generations. </a:t>
            </a:r>
          </a:p>
          <a:p>
            <a:r>
              <a:rPr lang="en-US" dirty="0"/>
              <a:t>It is adaptable to various board sizes, aiming for an optimal, conflict-free arrangement of queens.</a:t>
            </a:r>
          </a:p>
        </p:txBody>
      </p:sp>
    </p:spTree>
    <p:extLst>
      <p:ext uri="{BB962C8B-B14F-4D97-AF65-F5344CB8AC3E}">
        <p14:creationId xmlns:p14="http://schemas.microsoft.com/office/powerpoint/2010/main" val="372881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Initialization</a:t>
            </a:r>
            <a:r>
              <a:rPr lang="en-US" dirty="0"/>
              <a:t>: Begins with a population of random permutations, representing board configurations.</a:t>
            </a:r>
          </a:p>
          <a:p>
            <a:r>
              <a:rPr lang="en-US" b="1" dirty="0"/>
              <a:t>Fitness Function:</a:t>
            </a:r>
            <a:r>
              <a:rPr lang="en-US" dirty="0"/>
              <a:t> Measures how close a configuration is to being conflict-free, aiming to minimize queen conflicts. Based on minimize conflicts.</a:t>
            </a:r>
          </a:p>
          <a:p>
            <a:r>
              <a:rPr lang="en-US" b="1" dirty="0"/>
              <a:t>Selection &amp; Genetic Operations:</a:t>
            </a:r>
          </a:p>
          <a:p>
            <a:pPr lvl="1"/>
            <a:r>
              <a:rPr lang="en-US" dirty="0"/>
              <a:t>Parent Selection: Chooses highest fitness pairs from a randomly batch.</a:t>
            </a:r>
          </a:p>
          <a:p>
            <a:pPr lvl="1"/>
            <a:r>
              <a:rPr lang="en-US" dirty="0"/>
              <a:t>Crossover: Randomly mixes segments of parent boards to create</a:t>
            </a:r>
            <a:br>
              <a:rPr lang="en-US" dirty="0"/>
            </a:br>
            <a:r>
              <a:rPr lang="en-US" dirty="0"/>
              <a:t>descendent.</a:t>
            </a:r>
          </a:p>
          <a:p>
            <a:pPr lvl="1"/>
            <a:r>
              <a:rPr lang="en-US" dirty="0"/>
              <a:t>Mutation: Introduces variability to avoid suboptimal solutions.</a:t>
            </a:r>
          </a:p>
          <a:p>
            <a:r>
              <a:rPr lang="en-US" b="1" dirty="0"/>
              <a:t>Termination Criteria: </a:t>
            </a:r>
            <a:r>
              <a:rPr lang="en-US" dirty="0"/>
              <a:t>Evolves until a solution is found or a max number</a:t>
            </a:r>
            <a:br>
              <a:rPr lang="en-US" dirty="0"/>
            </a:br>
            <a:r>
              <a:rPr lang="en-US" dirty="0"/>
              <a:t> of generations is reached.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lang="en-US" dirty="0"/>
              <a:t>Genetic Algorithm | Process</a:t>
            </a:r>
          </a:p>
        </p:txBody>
      </p:sp>
    </p:spTree>
    <p:extLst>
      <p:ext uri="{BB962C8B-B14F-4D97-AF65-F5344CB8AC3E}">
        <p14:creationId xmlns:p14="http://schemas.microsoft.com/office/powerpoint/2010/main" val="99058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O(n</a:t>
            </a:r>
            <a:r>
              <a:rPr lang="en-US" baseline="30000" dirty="0"/>
              <a:t>2 </a:t>
            </a:r>
            <a:r>
              <a:rPr lang="en-US" dirty="0"/>
              <a:t>* g * p)</a:t>
            </a:r>
          </a:p>
          <a:p>
            <a:pPr marL="457200" lvl="1" indent="0">
              <a:buNone/>
            </a:pPr>
            <a:r>
              <a:rPr lang="en-US" dirty="0"/>
              <a:t>	(where g is generations, p is population size).</a:t>
            </a:r>
          </a:p>
          <a:p>
            <a:pPr lvl="1"/>
            <a:r>
              <a:rPr lang="en-US" b="1" dirty="0"/>
              <a:t>Success Criteria: </a:t>
            </a:r>
            <a:r>
              <a:rPr lang="en-US" dirty="0"/>
              <a:t>Achieves a conflict-free board (fitness score of zero).</a:t>
            </a:r>
          </a:p>
          <a:p>
            <a:pPr lvl="1"/>
            <a:r>
              <a:rPr lang="en-US" b="1" dirty="0"/>
              <a:t>Scalability:</a:t>
            </a:r>
            <a:r>
              <a:rPr lang="en-US" dirty="0"/>
              <a:t> Maintains efficiency and effectiveness as board size increases.</a:t>
            </a:r>
          </a:p>
          <a:p>
            <a:r>
              <a:rPr lang="en-US" b="1" dirty="0"/>
              <a:t>Evaluation Metrics:</a:t>
            </a:r>
          </a:p>
          <a:p>
            <a:pPr lvl="1"/>
            <a:r>
              <a:rPr lang="en-US" b="1" dirty="0"/>
              <a:t>Success Rate: </a:t>
            </a:r>
            <a:r>
              <a:rPr lang="en-US" dirty="0"/>
              <a:t>Percentage of runs achieving a conflict-free state.</a:t>
            </a:r>
          </a:p>
          <a:p>
            <a:pPr lvl="1"/>
            <a:r>
              <a:rPr lang="en-US" b="1" dirty="0"/>
              <a:t>Generations:</a:t>
            </a:r>
            <a:r>
              <a:rPr lang="en-US" dirty="0"/>
              <a:t> Tracks average and median generations to solution.</a:t>
            </a:r>
          </a:p>
          <a:p>
            <a:pPr lvl="1"/>
            <a:r>
              <a:rPr lang="en-US" b="1" dirty="0"/>
              <a:t>Computational Cost: </a:t>
            </a:r>
            <a:r>
              <a:rPr lang="en-US" dirty="0"/>
              <a:t>Monitored as board size increases to ensure</a:t>
            </a:r>
            <a:br>
              <a:rPr lang="en-US" dirty="0"/>
            </a:br>
            <a:r>
              <a:rPr lang="en-US" dirty="0"/>
              <a:t> scalability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Genetic Algorithm | Performance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31651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81037"/>
            <a:ext cx="5456754" cy="583800"/>
          </a:xfrm>
        </p:spPr>
        <p:txBody>
          <a:bodyPr/>
          <a:lstStyle/>
          <a:p>
            <a:r>
              <a:rPr lang="en-US" dirty="0"/>
              <a:t>Min Conflict | Overview</a:t>
            </a:r>
          </a:p>
        </p:txBody>
      </p:sp>
      <p:pic>
        <p:nvPicPr>
          <p:cNvPr id="8" name="תמונה 5">
            <a:extLst>
              <a:ext uri="{FF2B5EF4-FFF2-40B4-BE49-F238E27FC236}">
                <a16:creationId xmlns:a16="http://schemas.microsoft.com/office/drawing/2014/main" id="{78B72DF3-55DA-49F2-9FAC-56C2ABAD55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/>
        </p:blipFill>
        <p:spPr>
          <a:xfrm>
            <a:off x="93346" y="681037"/>
            <a:ext cx="4859654" cy="5001359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Min-Conflict algorithm for solving the N-Queens problem is a local search heuristic that efficiently resolves conflicts in queen placements on an </a:t>
            </a:r>
            <a:r>
              <a:rPr lang="en-US" dirty="0" err="1"/>
              <a:t>NxN</a:t>
            </a:r>
            <a:r>
              <a:rPr lang="en-US" dirty="0"/>
              <a:t> chessboard.</a:t>
            </a:r>
          </a:p>
          <a:p>
            <a:r>
              <a:rPr lang="en-US" dirty="0"/>
              <a:t>The algorithm begins with a random setup and continue Greedily by the number of conflict</a:t>
            </a:r>
          </a:p>
        </p:txBody>
      </p:sp>
    </p:spTree>
    <p:extLst>
      <p:ext uri="{BB962C8B-B14F-4D97-AF65-F5344CB8AC3E}">
        <p14:creationId xmlns:p14="http://schemas.microsoft.com/office/powerpoint/2010/main" val="336694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5"/>
            <a:ext cx="10913505" cy="4707218"/>
          </a:xfrm>
        </p:spPr>
        <p:txBody>
          <a:bodyPr>
            <a:normAutofit/>
          </a:bodyPr>
          <a:lstStyle/>
          <a:p>
            <a:r>
              <a:rPr lang="en-US" b="1" dirty="0"/>
              <a:t>Initial Setup:</a:t>
            </a:r>
            <a:r>
              <a:rPr lang="en-US" dirty="0"/>
              <a:t> Random placement of N queens on an </a:t>
            </a:r>
            <a:r>
              <a:rPr lang="en-US" dirty="0" err="1"/>
              <a:t>NxN</a:t>
            </a:r>
            <a:r>
              <a:rPr lang="en-US" dirty="0"/>
              <a:t> board.</a:t>
            </a:r>
          </a:p>
          <a:p>
            <a:r>
              <a:rPr lang="en-US" b="1" dirty="0"/>
              <a:t>Iterative Conflict Resolution: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Adjust queen positions to minimize conflicts:</a:t>
            </a:r>
          </a:p>
          <a:p>
            <a:pPr lvl="2"/>
            <a:r>
              <a:rPr lang="en-US" dirty="0"/>
              <a:t>Select the queen with the maximum conflicts.</a:t>
            </a:r>
          </a:p>
          <a:p>
            <a:pPr lvl="2"/>
            <a:r>
              <a:rPr lang="en-US" dirty="0"/>
              <a:t>Move her to the best position in the same column.</a:t>
            </a:r>
          </a:p>
          <a:p>
            <a:pPr lvl="1"/>
            <a:r>
              <a:rPr lang="en-US" dirty="0"/>
              <a:t>Repeat until a solution is found or a step limit is reached.</a:t>
            </a:r>
          </a:p>
          <a:p>
            <a:r>
              <a:rPr lang="en-US" b="1" dirty="0"/>
              <a:t>Termination :</a:t>
            </a:r>
          </a:p>
          <a:p>
            <a:pPr lvl="1"/>
            <a:r>
              <a:rPr lang="en-US" b="1" dirty="0"/>
              <a:t>Conditions Success: </a:t>
            </a:r>
            <a:r>
              <a:rPr lang="en-US" dirty="0"/>
              <a:t>Configuration with zero conflicts (all queens</a:t>
            </a:r>
            <a:br>
              <a:rPr lang="en-US" dirty="0"/>
            </a:br>
            <a:r>
              <a:rPr lang="en-US" dirty="0"/>
              <a:t> safe).</a:t>
            </a:r>
          </a:p>
          <a:p>
            <a:pPr lvl="1"/>
            <a:r>
              <a:rPr lang="en-US" b="1" dirty="0"/>
              <a:t>Limit Reached:</a:t>
            </a:r>
            <a:r>
              <a:rPr lang="en-US" dirty="0"/>
              <a:t> Step limit reached without resolving all conflicts.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47" y="496808"/>
            <a:ext cx="10904438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conflict| Process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1" y="4204552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0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1EDC-CF41-4438-BB57-18569B953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247" y="1469744"/>
            <a:ext cx="10913505" cy="5007057"/>
          </a:xfrm>
        </p:spPr>
        <p:txBody>
          <a:bodyPr>
            <a:normAutofit/>
          </a:bodyPr>
          <a:lstStyle/>
          <a:p>
            <a:r>
              <a:rPr lang="en-US" b="1" dirty="0"/>
              <a:t>Performance: </a:t>
            </a:r>
          </a:p>
          <a:p>
            <a:pPr lvl="1"/>
            <a:r>
              <a:rPr lang="en-US" b="1" dirty="0"/>
              <a:t>Running Time: </a:t>
            </a:r>
            <a:r>
              <a:rPr lang="en-US" dirty="0"/>
              <a:t>Proportional to O(t * 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	(where t is the number of allowed steps).</a:t>
            </a:r>
          </a:p>
          <a:p>
            <a:pPr lvl="1"/>
            <a:r>
              <a:rPr lang="en-US" b="1" dirty="0"/>
              <a:t>Efficiency: </a:t>
            </a:r>
            <a:r>
              <a:rPr lang="en-US" dirty="0"/>
              <a:t>Aim to quickly reduce conflicts and approach near-optimal solutions. </a:t>
            </a:r>
          </a:p>
          <a:p>
            <a:pPr lvl="1"/>
            <a:r>
              <a:rPr lang="en-US" b="1" dirty="0"/>
              <a:t>Evaluation Metrics:</a:t>
            </a:r>
          </a:p>
          <a:p>
            <a:pPr lvl="2"/>
            <a:r>
              <a:rPr lang="en-US" b="1" dirty="0"/>
              <a:t>Conflict Reduction: </a:t>
            </a:r>
            <a:r>
              <a:rPr lang="en-US" dirty="0"/>
              <a:t>Track decrease in conflicts to gauge effectiveness. </a:t>
            </a:r>
          </a:p>
          <a:p>
            <a:pPr lvl="2"/>
            <a:r>
              <a:rPr lang="en-US" b="1" dirty="0"/>
              <a:t>Running Time Efficiency: </a:t>
            </a:r>
            <a:r>
              <a:rPr lang="en-US" dirty="0"/>
              <a:t>Performance scalability with increasing</a:t>
            </a:r>
            <a:br>
              <a:rPr lang="en-US" dirty="0"/>
            </a:br>
            <a:r>
              <a:rPr lang="en-US" dirty="0"/>
              <a:t> board sizes.</a:t>
            </a:r>
          </a:p>
          <a:p>
            <a:pPr lvl="2"/>
            <a:r>
              <a:rPr lang="en-US" b="1" dirty="0"/>
              <a:t>Success Rate:</a:t>
            </a:r>
            <a:r>
              <a:rPr lang="en-US" dirty="0"/>
              <a:t> Percentage of runs achieving a conflict-free state.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2" y="483440"/>
            <a:ext cx="11103007" cy="583800"/>
          </a:xfrm>
        </p:spPr>
        <p:txBody>
          <a:bodyPr/>
          <a:lstStyle/>
          <a:p>
            <a:pPr>
              <a:defRPr sz="3200"/>
            </a:pPr>
            <a:r>
              <a:rPr lang="en-US" dirty="0"/>
              <a:t>Min conflict | Performance &amp; Evaluation</a:t>
            </a:r>
          </a:p>
        </p:txBody>
      </p:sp>
      <p:pic>
        <p:nvPicPr>
          <p:cNvPr id="4" name="תמונה 2" descr="Backtracking Example - The N Queens Problem | CodeAhoy">
            <a:extLst>
              <a:ext uri="{FF2B5EF4-FFF2-40B4-BE49-F238E27FC236}">
                <a16:creationId xmlns:a16="http://schemas.microsoft.com/office/drawing/2014/main" id="{F33C8A1A-EA8B-3B10-448E-6635ACE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71" y="3823354"/>
            <a:ext cx="2924629" cy="265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03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</p:spPr>
        <p:txBody>
          <a:bodyPr anchor="ctr">
            <a:noAutofit/>
          </a:bodyPr>
          <a:lstStyle/>
          <a:p>
            <a:pPr algn="ctr"/>
            <a:r>
              <a:rPr lang="en-US" sz="5000" dirty="0"/>
              <a:t>Results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7C8459-0717-FD6E-4B23-F5B948A9BAE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r="111" b="-1"/>
          <a:stretch/>
        </p:blipFill>
        <p:spPr bwMode="auto">
          <a:xfrm>
            <a:off x="639763" y="1470025"/>
            <a:ext cx="10904088" cy="47069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44A1BD-F52C-B723-4EB0-16F11EB427B3}"/>
              </a:ext>
            </a:extLst>
          </p:cNvPr>
          <p:cNvSpPr txBox="1">
            <a:spLocks/>
          </p:cNvSpPr>
          <p:nvPr/>
        </p:nvSpPr>
        <p:spPr>
          <a:xfrm>
            <a:off x="5196840" y="803868"/>
            <a:ext cx="6842760" cy="525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3488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and Muted_ALT">
  <a:themeElements>
    <a:clrScheme name="Japan 2">
      <a:dk1>
        <a:srgbClr val="231B23"/>
      </a:dk1>
      <a:lt1>
        <a:srgbClr val="FCF5E5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31B23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D9CFDCE-107C-4BA4-BAF5-1A16F67739C2}" vid="{98006FC8-790D-4EF4-A18C-2AD650A27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Japanese business presentation</Template>
  <TotalTime>681</TotalTime>
  <Words>702</Words>
  <Application>Microsoft Office PowerPoint</Application>
  <PresentationFormat>Widescreen</PresentationFormat>
  <Paragraphs>76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Meiryo UI</vt:lpstr>
      <vt:lpstr>Arial</vt:lpstr>
      <vt:lpstr>Calibri</vt:lpstr>
      <vt:lpstr>Wingdings</vt:lpstr>
      <vt:lpstr>Minimal and Muted_ALT</vt:lpstr>
      <vt:lpstr>N-Queens</vt:lpstr>
      <vt:lpstr>Introduction to the N-Queens Problem</vt:lpstr>
      <vt:lpstr>Genetic Algorithm | Overview</vt:lpstr>
      <vt:lpstr>Genetic Algorithm | Process</vt:lpstr>
      <vt:lpstr>Genetic Algorithm | Performance &amp; Evaluation</vt:lpstr>
      <vt:lpstr>Min Conflict | Overview</vt:lpstr>
      <vt:lpstr>Min conflict| Process</vt:lpstr>
      <vt:lpstr>Min conflict | Performance &amp; Evaluation</vt:lpstr>
      <vt:lpstr>Results</vt:lpstr>
      <vt:lpstr>Results | Cont.</vt:lpstr>
      <vt:lpstr>Results | Cont.</vt:lpstr>
      <vt:lpstr>Results | Cont.</vt:lpstr>
      <vt:lpstr>Results | Cont.</vt:lpstr>
      <vt:lpstr>Results | Cont.</vt:lpstr>
      <vt:lpstr>Results | Cont.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Shlomi Maalumi</dc:creator>
  <cp:lastModifiedBy>Shlomi Maalumi</cp:lastModifiedBy>
  <cp:revision>5</cp:revision>
  <dcterms:created xsi:type="dcterms:W3CDTF">2024-09-10T17:03:25Z</dcterms:created>
  <dcterms:modified xsi:type="dcterms:W3CDTF">2024-09-11T13:30:19Z</dcterms:modified>
</cp:coreProperties>
</file>